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Bebas Neue"/>
      <p:regular r:id="rId59"/>
    </p:embeddedFont>
    <p:embeddedFont>
      <p:font typeface="Libre Baskerville"/>
      <p:regular r:id="rId60"/>
      <p:bold r:id="rId61"/>
      <p:italic r:id="rId62"/>
      <p:boldItalic r:id="rId63"/>
    </p:embeddedFont>
    <p:embeddedFont>
      <p:font typeface="Leckerli One"/>
      <p:regular r:id="rId64"/>
    </p:embeddedFont>
    <p:embeddedFont>
      <p:font typeface="DM Sans"/>
      <p:regular r:id="rId65"/>
      <p:bold r:id="rId66"/>
      <p:italic r:id="rId67"/>
      <p:boldItalic r:id="rId68"/>
    </p:embeddedFont>
    <p:embeddedFont>
      <p:font typeface="Merriweather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56E224-35F3-4AE5-A446-65859BECF0BE}">
  <a:tblStyle styleId="{B556E224-35F3-4AE5-A446-65859BECF0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schemas.openxmlformats.org/officeDocument/2006/relationships/font" Target="fonts/Merriweather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erriweather-italic.fntdata"/><Relationship Id="rId70" Type="http://schemas.openxmlformats.org/officeDocument/2006/relationships/font" Target="fonts/Merriweather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ibreBaskerville-italic.fntdata"/><Relationship Id="rId61" Type="http://schemas.openxmlformats.org/officeDocument/2006/relationships/font" Target="fonts/LibreBaskerville-bold.fntdata"/><Relationship Id="rId20" Type="http://schemas.openxmlformats.org/officeDocument/2006/relationships/slide" Target="slides/slide14.xml"/><Relationship Id="rId64" Type="http://schemas.openxmlformats.org/officeDocument/2006/relationships/font" Target="fonts/LeckerliOne-regular.fntdata"/><Relationship Id="rId63" Type="http://schemas.openxmlformats.org/officeDocument/2006/relationships/font" Target="fonts/LibreBaskerville-boldItalic.fntdata"/><Relationship Id="rId22" Type="http://schemas.openxmlformats.org/officeDocument/2006/relationships/slide" Target="slides/slide16.xml"/><Relationship Id="rId66" Type="http://schemas.openxmlformats.org/officeDocument/2006/relationships/font" Target="fonts/DMSans-bold.fntdata"/><Relationship Id="rId21" Type="http://schemas.openxmlformats.org/officeDocument/2006/relationships/slide" Target="slides/slide15.xml"/><Relationship Id="rId65" Type="http://schemas.openxmlformats.org/officeDocument/2006/relationships/font" Target="fonts/DMSans-regular.fntdata"/><Relationship Id="rId24" Type="http://schemas.openxmlformats.org/officeDocument/2006/relationships/slide" Target="slides/slide18.xml"/><Relationship Id="rId68" Type="http://schemas.openxmlformats.org/officeDocument/2006/relationships/font" Target="fonts/DMSans-boldItalic.fntdata"/><Relationship Id="rId23" Type="http://schemas.openxmlformats.org/officeDocument/2006/relationships/slide" Target="slides/slide17.xml"/><Relationship Id="rId67" Type="http://schemas.openxmlformats.org/officeDocument/2006/relationships/font" Target="fonts/DMSans-italic.fntdata"/><Relationship Id="rId60" Type="http://schemas.openxmlformats.org/officeDocument/2006/relationships/font" Target="fonts/LibreBaskerville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erriweather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BebasNeue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06/psec101.html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06/psec101.html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06/psec101.html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06/psec101.html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06/psec101.html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hicagomanualofstyle.org/book/ed18/part2/ch12/psec059.html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EUuy9tDmFreISbCxlxJbysHsPFpUFy8sDUCc7MgXpPk/edit?usp=sharing" TargetMode="Externa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EUuy9tDmFreISbCxlxJbysHsPFpUFy8sDUCc7MgXpPk/edit?usp=sharing" TargetMode="Externa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EUuy9tDmFreISbCxlxJbysHsPFpUFy8sDUCc7MgXpPk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EUuy9tDmFreISbCxlxJbysHsPFpUFy8sDUCc7MgXpPk/edit?usp=sharing" TargetMode="Externa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KAndUYPnQE3b46g8FY_QkUDx2Au4h383PZeMF0stkg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_IyCbiHN3wY02j-HROylyyY1yG69xgScNsnaKNTsz58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yD8qzDJUUhfdjdfMuDtVlp4FJkhsdmln5H0rmGbqWE/edit?slide=id.p3#slide=id.p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c8ddc1d96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c8ddc1d9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8ddc1d96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8ddc1d96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c8ddc1d96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c8ddc1d96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c8ddc1d96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c8ddc1d96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c8ddc1d96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c8ddc1d96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8ddc1d96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c8ddc1d9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c8ddc1d960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c8ddc1d96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8ddc1d960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c8ddc1d96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c8ddc1d960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c8ddc1d960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8ddc1d960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c8ddc1d96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94f4511c4_1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94f4511c4_1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c8ddc1d960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c8ddc1d960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8ddc1d96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c8ddc1d96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6.101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8ddc1d960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c8ddc1d960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6.101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8ddc1d96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c8ddc1d96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6.101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c8ddc1d96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c8ddc1d96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6.101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c8ddc1d96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c8ddc1d96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6.101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6L2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c8ddc1d960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c8ddc1d96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7L2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c8ddc1d960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c8ddc1d96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7L2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c8ddc1d960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c8ddc1d960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7L2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d2dc5ea9b6_0_2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d2dc5ea9b6_0_2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 &amp;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7L2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94f4511c4_1_4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94f4511c4_1_4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d2dc5ea9b6_0_3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d2dc5ea9b6_0_3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Amy Shrestha.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7L2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c8ddc1d960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c8ddc1d960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8L2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c8ddc1d960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c8ddc1d960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</a:t>
            </a: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om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8L2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c8ddc1d960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c8ddc1d960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</a:t>
            </a: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om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8L2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c8ddc1d960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c8ddc1d960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</a:t>
            </a: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Chicago Manual of Style 18e § 12.59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8L2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c8ddc1d960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c8ddc1d960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d2dc5ea9b6_0_1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d2dc5ea9b6_0_1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Video from Nadine Ebri.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c8ddc1d960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c8ddc1d960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Video from Nadine Ebri.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c8ddc1d960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c8ddc1d960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NY-6.NS.2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c8ddc1d960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c8ddc1d960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NY-6.NS.3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94f4511c4_1_1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c94f4511c4_1_1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c8ddc1d960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c8ddc1d960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NY-6.NS.3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c8ddc1d960_4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c8ddc1d960_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NY-6.NS.3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96555cf79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96555cf79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NY-6.NS.3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c8ddc1d960_4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c8ddc1d960_4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c8ddc1d960_4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c8ddc1d960_4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c8ddc1d960_4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c8ddc1d960_4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c8ddc1d960_4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c8ddc1d960_4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c8ddc1d960_4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c8ddc1d960_4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2022 Week 2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c8ddc1d960_4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c8ddc1d960_4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2022 Week 2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c8ddc1d960_4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c8ddc1d960_4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2022 Week 2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94f4511c4_1_1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94f4511c4_1_1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c8ddc1d960_4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c8ddc1d960_4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2022 Week 2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NY-6.NS.4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c8ddc1d960_4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c8ddc1d960_4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Standard approximation: NY-6.EE.1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3c8ddc1d960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3c8ddc1d960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Slide designed by Benjamin Xie. Logo designed by Madeleine Villamil.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94f4511c4_1_1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94f4511c4_1_1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94f4511c4_1_2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c94f4511c4_1_2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SHSAT: Math &amp; Reading/Writing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94f4511c4_1_2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c94f4511c4_1_2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Stuy Prep Tutor Orientation - Fall 2025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Amy Shrestha &amp;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8ddc1d9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8ddc1d9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 from </a:t>
            </a:r>
            <a:r>
              <a:rPr lang="en" sz="1200" u="sng">
                <a:latin typeface="DM Sans"/>
                <a:ea typeface="DM Sans"/>
                <a:cs typeface="DM Sans"/>
                <a:sym typeface="DM Sans"/>
                <a:hlinkClick r:id="rId2"/>
              </a:rPr>
              <a:t>2022 Week 1 Public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Slide designed by Benjamin Xie.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SECTION_TITLE_AND_DESCRIPTION_1_1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350075" y="665212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 flipH="1">
            <a:off x="490460" y="12236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4552901" y="1696025"/>
            <a:ext cx="3875400" cy="365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342325" y="2333775"/>
            <a:ext cx="4087500" cy="15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2"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HEADER_1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SECTION_HEADER_1_1_1_1_2_1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7" name="Google Shape;67;p15"/>
          <p:cNvSpPr/>
          <p:nvPr/>
        </p:nvSpPr>
        <p:spPr>
          <a:xfrm flipH="1">
            <a:off x="226985" y="206940"/>
            <a:ext cx="8690031" cy="4729620"/>
          </a:xfrm>
          <a:custGeom>
            <a:rect b="b" l="l" r="r" t="t"/>
            <a:pathLst>
              <a:path extrusionOk="0" fill="none" h="182031" w="284476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cap="rnd" cmpd="sng" w="26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 flipH="1">
            <a:off x="6125100" y="1374075"/>
            <a:ext cx="22989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subTitle"/>
          </p:nvPr>
        </p:nvSpPr>
        <p:spPr>
          <a:xfrm flipH="1">
            <a:off x="720025" y="2847050"/>
            <a:ext cx="22989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b="1"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3" type="subTitle"/>
          </p:nvPr>
        </p:nvSpPr>
        <p:spPr>
          <a:xfrm flipH="1">
            <a:off x="4572000" y="1876339"/>
            <a:ext cx="38520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subTitle"/>
          </p:nvPr>
        </p:nvSpPr>
        <p:spPr>
          <a:xfrm flipH="1">
            <a:off x="720025" y="3349800"/>
            <a:ext cx="3852000" cy="8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bg>
      <p:bgPr>
        <a:solidFill>
          <a:schemeClr val="dk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" name="Google Shape;74;p16"/>
            <p:cNvSpPr/>
            <p:nvPr/>
          </p:nvSpPr>
          <p:spPr>
            <a:xfrm>
              <a:off x="265057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583651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902179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220641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1539169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857762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2176224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2494752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2813346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3131874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450336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768929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4087457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405920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4724447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043041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361634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80031" y="0"/>
              <a:ext cx="7545" cy="2884827"/>
            </a:xfrm>
            <a:custGeom>
              <a:rect b="b" l="l" r="r" t="t"/>
              <a:pathLst>
                <a:path extrusionOk="0" h="43971" w="115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998624" y="0"/>
              <a:ext cx="7348" cy="2884827"/>
            </a:xfrm>
            <a:custGeom>
              <a:rect b="b" l="l" r="r" t="t"/>
              <a:pathLst>
                <a:path extrusionOk="0" h="43971" w="112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6317152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635615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6954208" y="0"/>
              <a:ext cx="7479" cy="2884827"/>
            </a:xfrm>
            <a:custGeom>
              <a:rect b="b" l="l" r="r" t="t"/>
              <a:pathLst>
                <a:path extrusionOk="0" h="43971" w="114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7272736" y="0"/>
              <a:ext cx="7414" cy="2884827"/>
            </a:xfrm>
            <a:custGeom>
              <a:rect b="b" l="l" r="r" t="t"/>
              <a:pathLst>
                <a:path extrusionOk="0" h="43971" w="113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0" y="70857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0" y="374885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0" y="678783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982811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0" y="1286708"/>
              <a:ext cx="7440875" cy="7545"/>
            </a:xfrm>
            <a:custGeom>
              <a:rect b="b" l="l" r="r" t="t"/>
              <a:pathLst>
                <a:path extrusionOk="0" h="115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0" y="1590737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0" y="1894700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0" y="2198597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0" y="2502625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0" y="2806523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65057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83651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902179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220641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539169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857762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176224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494752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813346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131874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450336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768929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4087457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4405920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724447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5043041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361634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680031" y="2431703"/>
              <a:ext cx="7545" cy="1720754"/>
            </a:xfrm>
            <a:custGeom>
              <a:rect b="b" l="l" r="r" t="t"/>
              <a:pathLst>
                <a:path extrusionOk="0" h="26228" w="115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998624" y="2431703"/>
              <a:ext cx="7348" cy="1720754"/>
            </a:xfrm>
            <a:custGeom>
              <a:rect b="b" l="l" r="r" t="t"/>
              <a:pathLst>
                <a:path extrusionOk="0" h="26228" w="112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317152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635615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54208" y="2431703"/>
              <a:ext cx="7479" cy="1720754"/>
            </a:xfrm>
            <a:custGeom>
              <a:rect b="b" l="l" r="r" t="t"/>
              <a:pathLst>
                <a:path extrusionOk="0" h="26228" w="114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272736" y="2431703"/>
              <a:ext cx="7414" cy="1720754"/>
            </a:xfrm>
            <a:custGeom>
              <a:rect b="b" l="l" r="r" t="t"/>
              <a:pathLst>
                <a:path extrusionOk="0" h="26228" w="113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502494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0" y="2806523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0" y="3110420"/>
              <a:ext cx="7440875" cy="7545"/>
            </a:xfrm>
            <a:custGeom>
              <a:rect b="b" l="l" r="r" t="t"/>
              <a:pathLst>
                <a:path extrusionOk="0" h="115" w="113415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0" y="3414448"/>
              <a:ext cx="7440875" cy="7414"/>
            </a:xfrm>
            <a:custGeom>
              <a:rect b="b" l="l" r="r" t="t"/>
              <a:pathLst>
                <a:path extrusionOk="0" h="113" w="113415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0" y="3718411"/>
              <a:ext cx="7440875" cy="7479"/>
            </a:xfrm>
            <a:custGeom>
              <a:rect b="b" l="l" r="r" t="t"/>
              <a:pathLst>
                <a:path extrusionOk="0" h="114" w="113415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0" y="4022440"/>
              <a:ext cx="7440875" cy="7348"/>
            </a:xfrm>
            <a:custGeom>
              <a:rect b="b" l="l" r="r" t="t"/>
              <a:pathLst>
                <a:path extrusionOk="0" h="112" w="113415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37" name="Google Shape;137;p16"/>
            <p:cNvSpPr/>
            <p:nvPr/>
          </p:nvSpPr>
          <p:spPr>
            <a:xfrm>
              <a:off x="930568" y="2514572"/>
              <a:ext cx="105996" cy="1189768"/>
            </a:xfrm>
            <a:custGeom>
              <a:rect b="b" l="l" r="r" t="t"/>
              <a:pathLst>
                <a:path extrusionOk="0" h="20586" w="1834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036508" y="2514572"/>
              <a:ext cx="2147431" cy="1189768"/>
            </a:xfrm>
            <a:custGeom>
              <a:rect b="b" l="l" r="r" t="t"/>
              <a:pathLst>
                <a:path extrusionOk="0" h="20586" w="37156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916986" y="2500875"/>
              <a:ext cx="93570" cy="139459"/>
            </a:xfrm>
            <a:custGeom>
              <a:rect b="b" l="l" r="r" t="t"/>
              <a:pathLst>
                <a:path extrusionOk="0" h="2413" w="1619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916986" y="3578650"/>
              <a:ext cx="133160" cy="139344"/>
            </a:xfrm>
            <a:custGeom>
              <a:rect b="b" l="l" r="r" t="t"/>
              <a:pathLst>
                <a:path extrusionOk="0" h="2411" w="2304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2917819" y="3493113"/>
              <a:ext cx="279786" cy="224880"/>
            </a:xfrm>
            <a:custGeom>
              <a:rect b="b" l="l" r="r" t="t"/>
              <a:pathLst>
                <a:path extrusionOk="0" h="3891" w="4841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6"/>
          <p:cNvSpPr txBox="1"/>
          <p:nvPr>
            <p:ph type="title"/>
          </p:nvPr>
        </p:nvSpPr>
        <p:spPr>
          <a:xfrm>
            <a:off x="1291500" y="2400500"/>
            <a:ext cx="43200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16"/>
          <p:cNvSpPr txBox="1"/>
          <p:nvPr>
            <p:ph hasCustomPrompt="1" idx="2" type="title"/>
          </p:nvPr>
        </p:nvSpPr>
        <p:spPr>
          <a:xfrm>
            <a:off x="1291500" y="12415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6"/>
          <p:cNvSpPr txBox="1"/>
          <p:nvPr>
            <p:ph idx="1" type="subTitle"/>
          </p:nvPr>
        </p:nvSpPr>
        <p:spPr>
          <a:xfrm>
            <a:off x="1291500" y="3360725"/>
            <a:ext cx="43200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/>
          <p:nvPr/>
        </p:nvSpPr>
        <p:spPr>
          <a:xfrm>
            <a:off x="1190841" y="4876886"/>
            <a:ext cx="207420" cy="186779"/>
          </a:xfrm>
          <a:custGeom>
            <a:rect b="b" l="l" r="r" t="t"/>
            <a:pathLst>
              <a:path extrusionOk="0" h="3502" w="3889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212841" y="4445786"/>
            <a:ext cx="207420" cy="186779"/>
          </a:xfrm>
          <a:custGeom>
            <a:rect b="b" l="l" r="r" t="t"/>
            <a:pathLst>
              <a:path extrusionOk="0" h="3502" w="3889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Q9sL8ngE75E" TargetMode="External"/><Relationship Id="rId5" Type="http://schemas.openxmlformats.org/officeDocument/2006/relationships/image" Target="../media/image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youtube.com/watch?v=ddGS9yYratI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8B5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sz="9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155" name="Google Shape;155;p1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228600" y="3211200"/>
            <a:ext cx="640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Stuy Prep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Lesson 26S1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Punctuation &amp; Operations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265" name="Google Shape;265;p2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70" name="Google Shape;270;p2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independent clauses connected by a FANBOYS conjunction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(for, and, nor, but, or, yet, so)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Jess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finished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her homework earlier than expected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so she started a project that was due the following week.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278" name="Google Shape;278;p2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83" name="Google Shape;283;p2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an introductory or modifying phrase from the rest of the sentence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4800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Knowing that soccer practice would be especially strenuous,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Tia spent extra time stretching beforehand.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291" name="Google Shape;291;p2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6" name="Google Shape;296;p2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 off three or more items in a series or list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(to avoid run-on sentences!)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Jeremiah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packed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sleeping bag, a raincoat, and a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lantern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for his upcoming camping trip.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04" name="Google Shape;304;p2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9" name="Google Shape;309;p2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228600" y="20883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nonessential information from the rest of the sentence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(useful to know, but not essential to understand the main point of the sentence)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4800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Professor Mann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who is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head of the English department,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is known for the extensive assignments in his courses.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17" name="Google Shape;317;p3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1" name="Google Shape;321;p3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a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dependent clause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before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an </a:t>
            </a:r>
            <a:r>
              <a:rPr lang="en" sz="2400" u="sng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independent clause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When it started to thunder,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1" lang="en" sz="2400" u="sng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lifeguards quickly ushered swimmers out of the pool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30" name="Google Shape;330;p3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commas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4" name="Google Shape;334;p3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coordinate adjectives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(Can you replace the comma with “and”? Can you reverse the order of the adjectives?)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Yogurt is a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tasty, nutritious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snack that is a good source of probiotics.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43" name="Google Shape;343;p3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45" name="Google Shape;345;p32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NOT use a comma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INCORRECT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47" name="Google Shape;347;p3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228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a subject from its verb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diligent student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council, meets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every week.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56" name="Google Shape;356;p3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NOT use a comma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INCORRECT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0" name="Google Shape;360;p3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3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a verb from its object or a preposition from its object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diligent student council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meets, every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week.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69" name="Google Shape;369;p3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NOT use a comma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INCORRECT 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73" name="Google Shape;373;p3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4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 off elements that are essential to a sentence’s meaning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 diligent student,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council meets every week.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6" name="Google Shape;376;p3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82" name="Google Shape;382;p3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NOT use a comma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INCORRECT 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86" name="Google Shape;386;p3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5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adjectives that work together to modify a noun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(Can you reverse the order of the adjectives?)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8" name="Google Shape;388;p35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diligent, student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council meets every week.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9" name="Google Shape;389;p3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  <p:sp>
        <p:nvSpPr>
          <p:cNvPr id="163" name="Google Shape;163;p1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Introductions!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52500" y="1327025"/>
            <a:ext cx="78390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Welcome to Stuy Prep!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7" name="Google Shape;167;p1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652500" y="1924925"/>
            <a:ext cx="7839000" cy="1816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“Over our 8 weeks, we will be learning how to get a high score on the SHSAT, tricks and tips to do that, and work through practice SHSAT material.”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All you’ll need is a device with internet access for Zoom/Google Meet, scratch paper, pencils/erasers, and a learner’s mindset.</a:t>
            </a:r>
            <a:endParaRPr i="1" sz="2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395" name="Google Shape;395;p3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Do NOT use a comma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INCORRECT 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99" name="Google Shape;399;p3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6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Join two independent clauses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(comma splice; consider adding a transition or simply writing two separate sentences)</a:t>
            </a:r>
            <a:endParaRPr i="1" sz="2400" u="sng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teacher was angry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the students were too loud.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Commas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08" name="Google Shape;408;p3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Parentheses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parentheses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13" name="Google Shape;413;p3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7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 off material from the surrounding text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(may or may not be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grammatically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related to the rest of the sentence)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5" name="Google Shape;415;p37"/>
          <p:cNvSpPr txBox="1"/>
          <p:nvPr/>
        </p:nvSpPr>
        <p:spPr>
          <a:xfrm>
            <a:off x="4800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disagreement between Johns and Evans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(its origins have been discussed elsewhere)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ultimately destroyed the organization.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21" name="Google Shape;421;p3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23" name="Google Shape;423;p38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parentheses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25" name="Google Shape;425;p3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8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Enclose glosses of unfamiliar terms or translations from other languages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drop folio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(a page number printed at the foot of a page)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is useful on the opening page of a chapter.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Parentheses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34" name="Google Shape;434;p3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36" name="Google Shape;436;p39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parentheses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38" name="Google Shape;438;p3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9"/>
          <p:cNvSpPr txBox="1"/>
          <p:nvPr/>
        </p:nvSpPr>
        <p:spPr>
          <a:xfrm>
            <a:off x="228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Divide a run-in list with numerals or letters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4800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Compose three sentences to illustrate analogous uses of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(1) commas, (2) em dashes, and (3) parentheses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Parentheses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47" name="Google Shape;447;p4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parentheses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1" name="Google Shape;451;p4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0"/>
          <p:cNvSpPr txBox="1"/>
          <p:nvPr/>
        </p:nvSpPr>
        <p:spPr>
          <a:xfrm>
            <a:off x="228600" y="20883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Cite your sources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Strabo is probably referring to instruction (διδασκαλία)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(Jones et al. 2024)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Parentheses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60" name="Google Shape;460;p4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3" name="Google Shape;463;p4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1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 careful when parentheses are used with other punctuation!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Five new watches were on display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Shellahan fancied the battery-powered quartz model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.)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Parentheses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2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72" name="Google Shape;472;p4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Dashes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dashes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7" name="Google Shape;477;p4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2"/>
          <p:cNvSpPr txBox="1"/>
          <p:nvPr/>
        </p:nvSpPr>
        <p:spPr>
          <a:xfrm>
            <a:off x="228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 off explanatory elements in a sentence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RSTS handled all facets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—design, development, and testing—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of the orbiter.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85" name="Google Shape;485;p4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dashes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89" name="Google Shape;489;p4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3"/>
          <p:cNvSpPr txBox="1"/>
          <p:nvPr/>
        </p:nvSpPr>
        <p:spPr>
          <a:xfrm>
            <a:off x="228600" y="20883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Set off material for emphasis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After 80 years of dreaming, the man realized it was time to finally revisit the land of his youth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—Ireland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Dashes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498" name="Google Shape;498;p4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Hyphens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hyphens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03" name="Google Shape;503;p4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Create compound words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(two or more words work together to describe a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noun)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four-legged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chair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11" name="Google Shape;511;p4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13" name="Google Shape;513;p4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Hyphens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14" name="Google Shape;514;p45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Note…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6" name="Google Shape;516;p4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yphens are shorter than dashes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 (hyphen) versus — (dash)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She joined a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well-known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science program—still, she didn’t feel happy.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  <p:sp>
        <p:nvSpPr>
          <p:cNvPr id="174" name="Google Shape;174;p1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Icebreaker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652500" y="1327025"/>
            <a:ext cx="78390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Let’s each introduce our names and grade level.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8" name="Google Shape;178;p1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652500" y="1924925"/>
            <a:ext cx="7839000" cy="1369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Would you rather…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- OR -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853038" y="2571750"/>
            <a:ext cx="23241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always have to lie but people believe you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966863" y="2571750"/>
            <a:ext cx="23241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always tell the truth but no one believes you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2407050" y="2517275"/>
            <a:ext cx="2055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⠀⠀⠀⠀⠀⠀⠀⠀⠀⠀⠀⣠⣤⣄⡀⠀⠀⣀⣤⣤⣀⠀⠀⠀⠀⠀⠀⠀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⠀⠀⠀⠀⠀⠀⠀⠀⠀⢀⣾⣿⣿⣿⣿⣦⣾⣿⣿⣿⣿⣧⠀⠀⠀⠀⠀⠀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⠀⠀⠀⠀⠀⠀⠀⠀⠀⠘⣿⣿⣿⣿⣿⣿⣿⣿⣿⣿⣿⡿⠀⠀⠀⠀⠀⠀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⠀⠀⠀⠀⠀⠀⠀⠀⠀⠀⠈⢿⣿⣿⣿⣿⣿⣿⣿⣿⠟⠁⠀⠀⠀⠀⠀⠀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⠀⠀⠀⠀⠀⠀⠀⠀⠀⠀⠀⠀⠙⢿⣿⣿⣿⣿⠟⠁⠀⠀⠀⠀⠀⠀⠀⠀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⠀⠀⠀⠀⠀⠀⠀⠀⠀⠀⠀⠀⠀⠀⠙⠿⠟⠁⠀⠀⠀⠀⠀⠀⠀⠀⡀⠀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⠀⠀⠀⠀⢀⣀⣤⣤⣤⣄⣀⣀⣀⣀⣀⣀⣀⠀⠀⠀⠀⢀⣠⣴⣾⣿⣿⡇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⠀⠀⢀⣴⣿⣿⣿⣿⣿⣿⣿⣿⣿⣿⣿⣿⣿⣿⡄⠀⢰⣿⣿⣿⣿⣿⠟⠁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⠀⣴⣿⣿⣿⣿⣿⣿⣿⣿⣿⠿⠿⠿⠿⠿⠿⠛⠀⢀⣿⣿⣿⣿⠟⠁⠀⠀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⢸⣿⣿⣿⣿⣿⣿⣿⣿⣿⣿⣄⣀⣀⣀⣀⣀⣤⣴⣿⣿⣿⡟⠁⠀⠀⠀⠀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⠀⠻⣿⣿⣿⣿⣿⣿⣿⣿⣿⣿⣿⣿⣿⣿⣿⣿⣿⣿⡿⠋⠀⠀⠀⠀⠀⠀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⠀⠀⠙⢿⣿⣿⣿⣿⠿⠿⣿⣿⣿⣿⣿⣿⣿⣿⠟⠉⠀⠀⠀⠀⠀⠀⠀⠀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⠀⠀⠀⠀⠻⣿⡏⠀⠀⠀⠀⠀⠀⠀⠀⠀⠀⠀⠀⠀⠀⠀⠀⠀⠀⠀⠀⠀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4580800" y="2517275"/>
            <a:ext cx="1892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⠀⠀⠀⠀⠀⠀⠀⠀⠀⠀⠀⣠⣤⣄⡀⠀⠀⢀⣤⣤⣀⠀⠀⠀⠀⠀⠀⠀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⠀⠀⠀⠀⠀⠀⠀⠀⠀⢀⣾⣿⣿⣿⣿⠆⢠⣿⣿⣿⣿⣧⠀⠀⠀⠀⠀⠀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⠀⠀⠀⠀⠀⠀⠀⠀⠀⠘⣿⣿⣿⣿⡏⠀⣼⣿⣿⣿⣿⡿⠀⠀⠀⠀⠀⠀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⠀⠀⠀⠀⠀⠀⠀⠀⠀⠀⠈⢿⣿⣿⣿⣦⠀⢿⣿⣿⠟⠁⠀⠀⠀⠀⠀⠀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⠀⠀⠀⠀⠀⠀⠀⠀⠀⠀⠀⠀⠙⢿⡟⠁⢀⣼⠟⠁⠀⠀⠀⠀⠀⠀⠀⠀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⠀⠀⠀⠀⠀⠀⠀⠀⠀⠀⠀⠀⠀⠀⠁⠐⠘⠁⠀⠀⠀⠀⠀⠀⠀⠀⡀⠀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⠀⠀⠀⠀⢀⣀⣤⣤⣤⣄⣀⣀⣀⣀⣀⣀⣀⠀⠀⠀⠀⢀⣠⣴⣾⣿⣿⡇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⠀⠀⢀⣴⣿⣿⣿⣿⣿⣿⣿⣿⣿⣿⣿⣿⣿⣿⡄⠀⢰⣿⣿⣿⣿⣿⠟⠁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⠀⣴⣿⣿⣿⣿⣿⣿⣿⣿⣿⠿⠿⠿⠿⠿⠿⠛⠀⢀⣿⣿⣿⣿⠟⠁⠀⠀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⢸⣿⣿⣿⣿⣿⣿⣿⣿⣿⣿⣄⣀⣀⣀⣀⣀⣤⣴⣿⣿⣿⡟⠁⠀⠀⠀⠀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⠀⠻⣿⣿⣿⣿⣿⣿⣿⣿⣿⣿⣿⣿⣿⣿⣿⣿⣿⣿⡿⠋⠀⠀⠀⠀⠀⠀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⠀⠀⠙⢿⣿⣿⣿⣿⠿⠿⣿⣿⣿⣿⣿⣿⣿⣿⠟⠉⠀⠀⠀⠀⠀⠀⠀⠀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1"/>
                </a:solidFill>
              </a:rPr>
              <a:t>⠀⠀⠀⠀⠻⣿⡏⠀⠀⠀⠀⠀⠀⠀⠀⠀⠀⠀⠀⠀⠀⠀⠀⠀⠀⠀⠀⠀</a:t>
            </a:r>
            <a:endParaRPr sz="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24" name="Google Shape;524;p4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26" name="Google Shape;526;p4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Hyphens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27" name="Google Shape;527;p46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Note…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8" name="Google Shape;528;p46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Examples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9" name="Google Shape;529;p4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6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 always hyphenate if a number and a unit is used to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describe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 noun together.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1" name="Google Shape;531;p46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this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3-week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program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two-hour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test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37" name="Google Shape;537;p4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39" name="Google Shape;539;p47"/>
          <p:cNvSpPr txBox="1"/>
          <p:nvPr/>
        </p:nvSpPr>
        <p:spPr>
          <a:xfrm>
            <a:off x="1490400" y="297900"/>
            <a:ext cx="7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erriweather"/>
                <a:ea typeface="Merriweather"/>
                <a:cs typeface="Merriweather"/>
                <a:sym typeface="Merriweather"/>
              </a:rPr>
              <a:t>Semicolons, Colons, and </a:t>
            </a:r>
            <a:r>
              <a:rPr lang="en" sz="3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Ellipses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0" name="Google Shape;540;p47"/>
          <p:cNvSpPr txBox="1"/>
          <p:nvPr/>
        </p:nvSpPr>
        <p:spPr>
          <a:xfrm>
            <a:off x="1110150" y="1405350"/>
            <a:ext cx="6923700" cy="2385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You won’t need to know how semicolons (;), colons (:), and </a:t>
            </a:r>
            <a:r>
              <a:rPr lang="en" sz="3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ellipses (. . .) </a:t>
            </a:r>
            <a:r>
              <a:rPr lang="en" sz="3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work. However, you might still see them in texts, so we will quickly discuss them.</a:t>
            </a:r>
            <a:endParaRPr sz="3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41" name="Google Shape;541;p4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8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47" name="Google Shape;547;p4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49" name="Google Shape;549;p48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semicolons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0" name="Google Shape;550;p48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1" name="Google Shape;551;p4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8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Join two independent clauses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OR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Separate items with commas in a list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3" name="Google Shape;553;p48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recipe required 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pans, pots, and spoons; herbs, spices, and salt; and onions, carrots, and celery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48"/>
          <p:cNvSpPr txBox="1"/>
          <p:nvPr/>
        </p:nvSpPr>
        <p:spPr>
          <a:xfrm>
            <a:off x="1490400" y="297900"/>
            <a:ext cx="7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erriweather"/>
                <a:ea typeface="Merriweather"/>
                <a:cs typeface="Merriweather"/>
                <a:sym typeface="Merriweather"/>
              </a:rPr>
              <a:t>Semicolons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9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60" name="Google Shape;560;p4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62" name="Google Shape;562;p49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colons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49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4" name="Google Shape;564;p4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9"/>
          <p:cNvSpPr txBox="1"/>
          <p:nvPr/>
        </p:nvSpPr>
        <p:spPr>
          <a:xfrm>
            <a:off x="228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Introduce a short phrase, quotation, explanation, example, or list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(not when the quotation is embedded in the sentence)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6" name="Google Shape;566;p49"/>
          <p:cNvSpPr txBox="1"/>
          <p:nvPr/>
        </p:nvSpPr>
        <p:spPr>
          <a:xfrm>
            <a:off x="4800600" y="2088300"/>
            <a:ext cx="41148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Lincoln’s Gettysburg Address began with the following preamble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: “Four score and seven years ago.”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7" name="Google Shape;567;p49"/>
          <p:cNvSpPr txBox="1"/>
          <p:nvPr/>
        </p:nvSpPr>
        <p:spPr>
          <a:xfrm>
            <a:off x="1490400" y="297900"/>
            <a:ext cx="7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erriweather"/>
                <a:ea typeface="Merriweather"/>
                <a:cs typeface="Merriweather"/>
                <a:sym typeface="Merriweather"/>
              </a:rPr>
              <a:t>Colons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0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573" name="Google Shape;573;p5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75" name="Google Shape;575;p5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ellipses to . . 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6" name="Google Shape;576;p5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77" name="Google Shape;577;p5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0"/>
          <p:cNvSpPr txBox="1"/>
          <p:nvPr/>
        </p:nvSpPr>
        <p:spPr>
          <a:xfrm>
            <a:off x="228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Signal the 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omission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of text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OR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Indicate faltering speech or incomplete thoughts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9" name="Google Shape;579;p50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 the other side, the conservative party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. . .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is timid, and merely defensive of property</a:t>
            </a: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. . .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0" name="Google Shape;580;p50"/>
          <p:cNvSpPr txBox="1"/>
          <p:nvPr/>
        </p:nvSpPr>
        <p:spPr>
          <a:xfrm>
            <a:off x="1490400" y="297900"/>
            <a:ext cx="7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erriweather"/>
                <a:ea typeface="Merriweather"/>
                <a:cs typeface="Merriweather"/>
                <a:sym typeface="Merriweather"/>
              </a:rPr>
              <a:t>Ellipses</a:t>
            </a:r>
            <a:endParaRPr sz="3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8B5D3A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586" name="Google Shape;586;p51"/>
          <p:cNvSpPr/>
          <p:nvPr/>
        </p:nvSpPr>
        <p:spPr>
          <a:xfrm>
            <a:off x="-8" y="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8B5D3A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587" name="Google Shape;587;p51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8B5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1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8B5D3A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9" name="Google Shape;589;p51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Operations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90" name="Google Shape;590;p51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"/>
                <a:ea typeface="DM Sans"/>
                <a:cs typeface="DM Sans"/>
                <a:sym typeface="DM Sans"/>
              </a:rPr>
              <a:t>Mathematics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1" name="Google Shape;591;p51"/>
          <p:cNvSpPr txBox="1"/>
          <p:nvPr/>
        </p:nvSpPr>
        <p:spPr>
          <a:xfrm>
            <a:off x="228600" y="25146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Understand when arithmetic operations are used.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2" name="Google Shape;592;p51"/>
          <p:cNvSpPr txBox="1"/>
          <p:nvPr/>
        </p:nvSpPr>
        <p:spPr>
          <a:xfrm>
            <a:off x="4800600" y="251865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Do Now: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What is the difference between fractions and decimals? How can you convert between the two?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599" name="Google Shape;599;p5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5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Definitions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1" name="Google Shape;601;p52"/>
          <p:cNvSpPr txBox="1"/>
          <p:nvPr/>
        </p:nvSpPr>
        <p:spPr>
          <a:xfrm>
            <a:off x="355488" y="1458213"/>
            <a:ext cx="27246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Fractions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2" name="Google Shape;602;p52"/>
          <p:cNvSpPr txBox="1"/>
          <p:nvPr/>
        </p:nvSpPr>
        <p:spPr>
          <a:xfrm>
            <a:off x="355488" y="1967263"/>
            <a:ext cx="27246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Written in the form a/b, to express a quantity as part of whole. e.g. ¼, 5/3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3" name="Google Shape;603;p52"/>
          <p:cNvSpPr txBox="1"/>
          <p:nvPr/>
        </p:nvSpPr>
        <p:spPr>
          <a:xfrm>
            <a:off x="3209695" y="1458213"/>
            <a:ext cx="27246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Percentages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4" name="Google Shape;604;p52"/>
          <p:cNvSpPr txBox="1"/>
          <p:nvPr/>
        </p:nvSpPr>
        <p:spPr>
          <a:xfrm>
            <a:off x="3209695" y="1967263"/>
            <a:ext cx="27246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Written in the form x%, to express a quantity out of 100. e.g. 45%, 98.78%.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5" name="Google Shape;605;p52"/>
          <p:cNvSpPr txBox="1"/>
          <p:nvPr/>
        </p:nvSpPr>
        <p:spPr>
          <a:xfrm>
            <a:off x="6063902" y="1458213"/>
            <a:ext cx="27246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Decimals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52"/>
          <p:cNvSpPr txBox="1"/>
          <p:nvPr/>
        </p:nvSpPr>
        <p:spPr>
          <a:xfrm>
            <a:off x="6063902" y="1967263"/>
            <a:ext cx="27246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Any number with a decimal point. e.g. 1.4, 9.7896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7" name="Google Shape;607;p52"/>
          <p:cNvSpPr/>
          <p:nvPr/>
        </p:nvSpPr>
        <p:spPr>
          <a:xfrm>
            <a:off x="2087000" y="4217350"/>
            <a:ext cx="4969995" cy="5471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½ = 50% = 0.5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3"/>
          <p:cNvSpPr/>
          <p:nvPr/>
        </p:nvSpPr>
        <p:spPr>
          <a:xfrm>
            <a:off x="5785200" y="1261800"/>
            <a:ext cx="3198600" cy="3011100"/>
          </a:xfrm>
          <a:prstGeom prst="rect">
            <a:avLst/>
          </a:prstGeom>
          <a:solidFill>
            <a:srgbClr val="C6DED9"/>
          </a:solidFill>
          <a:ln cap="flat" cmpd="sng" w="9525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3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14" name="Google Shape;614;p5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616" name="Google Shape;616;p53"/>
          <p:cNvSpPr txBox="1"/>
          <p:nvPr/>
        </p:nvSpPr>
        <p:spPr>
          <a:xfrm>
            <a:off x="5898300" y="3793855"/>
            <a:ext cx="2972400" cy="369300"/>
          </a:xfrm>
          <a:prstGeom prst="rect">
            <a:avLst/>
          </a:prstGeom>
          <a:solidFill>
            <a:srgbClr val="C6DED9"/>
          </a:solidFill>
          <a:ln cap="flat" cmpd="sng" w="38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Divide, </a:t>
            </a:r>
            <a:r>
              <a:rPr lang="en" sz="1200">
                <a:latin typeface="DM Sans"/>
                <a:ea typeface="DM Sans"/>
                <a:cs typeface="DM Sans"/>
                <a:sym typeface="DM Sans"/>
              </a:rPr>
              <a:t>multiply, and subtract. Bring it all down and bring it on back!</a:t>
            </a:r>
            <a:endParaRPr sz="1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7" name="Google Shape;617;p5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Multi-Digit Division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9" name="Google Shape;619;p53"/>
          <p:cNvSpPr txBox="1"/>
          <p:nvPr/>
        </p:nvSpPr>
        <p:spPr>
          <a:xfrm>
            <a:off x="5898300" y="1360200"/>
            <a:ext cx="2972400" cy="554100"/>
          </a:xfrm>
          <a:prstGeom prst="rect">
            <a:avLst/>
          </a:prstGeom>
          <a:solidFill>
            <a:srgbClr val="C6DED9"/>
          </a:solidFill>
          <a:ln cap="flat" cmpd="sng" w="38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M Sans"/>
                <a:ea typeface="DM Sans"/>
                <a:cs typeface="DM Sans"/>
                <a:sym typeface="DM Sans"/>
              </a:rPr>
              <a:t>Need a refresher on long division?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ng Division Rap&#10;&#10;Don't forget to like and follow my Facebook Page.&#10;https://www.facebook.com/nadineebri/" id="620" name="Google Shape;620;p53" title="Long division song (rap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525" y="2006700"/>
            <a:ext cx="3048000" cy="1714500"/>
          </a:xfrm>
          <a:prstGeom prst="rect">
            <a:avLst/>
          </a:prstGeom>
          <a:noFill/>
          <a:ln cap="flat" cmpd="sng" w="1905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1" name="Google Shape;621;p53"/>
          <p:cNvSpPr txBox="1"/>
          <p:nvPr/>
        </p:nvSpPr>
        <p:spPr>
          <a:xfrm>
            <a:off x="228600" y="1502100"/>
            <a:ext cx="2286000" cy="22626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Long division works similarly with multiple digits, except you need to account for how large your divisor is.</a:t>
            </a:r>
            <a:endParaRPr sz="2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22" name="Google Shape;622;p53"/>
          <p:cNvGraphicFramePr/>
          <p:nvPr/>
        </p:nvGraphicFramePr>
        <p:xfrm>
          <a:off x="27417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483100"/>
                <a:gridCol w="483100"/>
                <a:gridCol w="483100"/>
                <a:gridCol w="483100"/>
                <a:gridCol w="483100"/>
                <a:gridCol w="483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−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↓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↓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↓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−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↓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4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28" name="Google Shape;628;p5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30" name="Google Shape;630;p5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4"/>
          <p:cNvSpPr txBox="1"/>
          <p:nvPr/>
        </p:nvSpPr>
        <p:spPr>
          <a:xfrm>
            <a:off x="228600" y="14904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You’ve heard of long division, but have you heard of short division?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32" name="Google Shape;632;p54"/>
          <p:cNvGraphicFramePr/>
          <p:nvPr/>
        </p:nvGraphicFramePr>
        <p:xfrm>
          <a:off x="4800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16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3" name="Google Shape;633;p54"/>
          <p:cNvSpPr txBox="1"/>
          <p:nvPr/>
        </p:nvSpPr>
        <p:spPr>
          <a:xfrm>
            <a:off x="228600" y="2827200"/>
            <a:ext cx="8686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 you’re comfortable with the “multiply, subtract, and bring it on back” part of long division, short division lets you save space.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4" name="Google Shape;634;p5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Multi-Digit Division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5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40" name="Google Shape;640;p5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42" name="Google Shape;642;p5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Decimals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4" name="Google Shape;644;p55"/>
          <p:cNvSpPr txBox="1"/>
          <p:nvPr/>
        </p:nvSpPr>
        <p:spPr>
          <a:xfrm>
            <a:off x="228600" y="1821900"/>
            <a:ext cx="22860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adding or subtracting, make sure to align the decimal point.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45" name="Google Shape;645;p55"/>
          <p:cNvGraphicFramePr/>
          <p:nvPr/>
        </p:nvGraphicFramePr>
        <p:xfrm>
          <a:off x="2743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baseline="-25000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6" name="Google Shape;646;p55"/>
          <p:cNvGraphicFramePr/>
          <p:nvPr/>
        </p:nvGraphicFramePr>
        <p:xfrm>
          <a:off x="5943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-25000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aseline="-25000" lang="en" sz="16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endParaRPr baseline="-25000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i="1"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−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8B5D3A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Expectations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you should do…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I’ll do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3" name="Google Shape;193;p2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228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Bring in any questions that you have!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800600" y="2088300"/>
            <a:ext cx="4114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Answer questions to the best of my abilities!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6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52" name="Google Shape;652;p5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54" name="Google Shape;654;p5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6"/>
          <p:cNvSpPr txBox="1"/>
          <p:nvPr/>
        </p:nvSpPr>
        <p:spPr>
          <a:xfrm>
            <a:off x="533100" y="1717475"/>
            <a:ext cx="30012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multiplying, align to the right, then count the total digits after the decimal.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56" name="Google Shape;656;p56"/>
          <p:cNvGraphicFramePr/>
          <p:nvPr/>
        </p:nvGraphicFramePr>
        <p:xfrm>
          <a:off x="4800625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b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4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</a:t>
                      </a: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3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7" name="Google Shape;657;p5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Decimals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63" name="Google Shape;663;p5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65" name="Google Shape;665;p5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7"/>
          <p:cNvSpPr txBox="1"/>
          <p:nvPr/>
        </p:nvSpPr>
        <p:spPr>
          <a:xfrm>
            <a:off x="228600" y="14904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dividing, align the decimal point in the answer with the decimal point in the dividend. Then, shift the answer’s decimal point right depending on the divisor.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67" name="Google Shape;667;p57"/>
          <p:cNvGraphicFramePr/>
          <p:nvPr/>
        </p:nvGraphicFramePr>
        <p:xfrm>
          <a:off x="4800625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8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. .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1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r>
                        <a:rPr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 </a:t>
                      </a:r>
                      <a:r>
                        <a:rPr b="1"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13</a:t>
                      </a:r>
                      <a:r>
                        <a:rPr b="1"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b="1"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r>
                        <a:rPr b="1" i="1"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b="1" i="1"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−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r>
                        <a:rPr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</a:t>
                      </a:r>
                      <a:r>
                        <a:rPr i="1"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i="1"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−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i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8" name="Google Shape;668;p5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Decimals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8"/>
          <p:cNvSpPr/>
          <p:nvPr/>
        </p:nvSpPr>
        <p:spPr>
          <a:xfrm>
            <a:off x="4715950" y="1248950"/>
            <a:ext cx="4114800" cy="3011100"/>
          </a:xfrm>
          <a:prstGeom prst="rect">
            <a:avLst/>
          </a:prstGeom>
          <a:solidFill>
            <a:srgbClr val="C6DED9"/>
          </a:solidFill>
          <a:ln cap="flat" cmpd="sng" w="9525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8"/>
          <p:cNvSpPr txBox="1"/>
          <p:nvPr/>
        </p:nvSpPr>
        <p:spPr>
          <a:xfrm>
            <a:off x="4792110" y="3521900"/>
            <a:ext cx="3987600" cy="600300"/>
          </a:xfrm>
          <a:prstGeom prst="rect">
            <a:avLst/>
          </a:prstGeom>
          <a:solidFill>
            <a:srgbClr val="C6DED9"/>
          </a:solidFill>
          <a:ln cap="flat" cmpd="sng" w="38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DM Sans"/>
                <a:ea typeface="DM Sans"/>
                <a:cs typeface="DM Sans"/>
                <a:sym typeface="DM Sans"/>
              </a:rPr>
              <a:t>Decimal of the divisor should be moved to the right, move the decimal in the inside, bring the decimal point up, then do long division.</a:t>
            </a:r>
            <a:endParaRPr sz="13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earn how to divide decimals. The key is to make sure the divisor doesn't have a decimal. You can always move the decimal to the right, but if you move the decimal for the divisor you need to also move the decimal of the dividend.&#10;&#10;You may enjoy ...&#10;How to multiply decimals&#10;https://youtube.com/shorts/dIWA9g1xCvY" id="675" name="Google Shape;675;p58" title="How to Divide Decimals by Decimals #shor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163" y="1741050"/>
            <a:ext cx="31434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8"/>
          <p:cNvSpPr txBox="1"/>
          <p:nvPr/>
        </p:nvSpPr>
        <p:spPr>
          <a:xfrm>
            <a:off x="4843110" y="1347350"/>
            <a:ext cx="3885600" cy="261600"/>
          </a:xfrm>
          <a:prstGeom prst="rect">
            <a:avLst/>
          </a:prstGeom>
          <a:solidFill>
            <a:srgbClr val="C6DED9"/>
          </a:solidFill>
          <a:ln cap="flat" cmpd="sng" w="381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DM Sans"/>
                <a:ea typeface="DM Sans"/>
                <a:cs typeface="DM Sans"/>
                <a:sym typeface="DM Sans"/>
              </a:rPr>
              <a:t>Need a refresher on dividing decimals?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7" name="Google Shape;677;p58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78" name="Google Shape;678;p58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8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80" name="Google Shape;680;p58" title="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58"/>
          <p:cNvSpPr txBox="1"/>
          <p:nvPr/>
        </p:nvSpPr>
        <p:spPr>
          <a:xfrm>
            <a:off x="228600" y="1490400"/>
            <a:ext cx="41148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When dividing, align the decimal point in the answer with the decimal point in the dividend. Then, shift the answer’s decimal point right depending on the divisor.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2" name="Google Shape;682;p58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Decimals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9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688" name="Google Shape;688;p59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9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690" name="Google Shape;690;p59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9"/>
          <p:cNvSpPr txBox="1"/>
          <p:nvPr/>
        </p:nvSpPr>
        <p:spPr>
          <a:xfrm>
            <a:off x="1490425" y="321000"/>
            <a:ext cx="74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Multiplying and Dividing Fractions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692" name="Google Shape;692;p59"/>
          <p:cNvGraphicFramePr/>
          <p:nvPr/>
        </p:nvGraphicFramePr>
        <p:xfrm>
          <a:off x="228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3" name="Google Shape;693;p59"/>
          <p:cNvSpPr txBox="1"/>
          <p:nvPr/>
        </p:nvSpPr>
        <p:spPr>
          <a:xfrm>
            <a:off x="1143000" y="1823175"/>
            <a:ext cx="45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×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94" name="Google Shape;694;p59"/>
          <p:cNvGraphicFramePr/>
          <p:nvPr/>
        </p:nvGraphicFramePr>
        <p:xfrm>
          <a:off x="1600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5" name="Google Shape;695;p59"/>
          <p:cNvSpPr txBox="1"/>
          <p:nvPr/>
        </p:nvSpPr>
        <p:spPr>
          <a:xfrm>
            <a:off x="25146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96" name="Google Shape;696;p59"/>
          <p:cNvGraphicFramePr/>
          <p:nvPr/>
        </p:nvGraphicFramePr>
        <p:xfrm>
          <a:off x="34290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 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7" name="Google Shape;697;p59"/>
          <p:cNvSpPr txBox="1"/>
          <p:nvPr/>
        </p:nvSpPr>
        <p:spPr>
          <a:xfrm>
            <a:off x="52578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698" name="Google Shape;698;p59"/>
          <p:cNvGraphicFramePr/>
          <p:nvPr/>
        </p:nvGraphicFramePr>
        <p:xfrm>
          <a:off x="6172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264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9" name="Google Shape;699;p59"/>
          <p:cNvGraphicFramePr/>
          <p:nvPr/>
        </p:nvGraphicFramePr>
        <p:xfrm>
          <a:off x="80010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0" name="Google Shape;700;p59"/>
          <p:cNvSpPr txBox="1"/>
          <p:nvPr/>
        </p:nvSpPr>
        <p:spPr>
          <a:xfrm>
            <a:off x="228600" y="2877150"/>
            <a:ext cx="8686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One way to simplify: Do it at the end by dividing the numerator (on top) and denominator (on bottom) by their greatest common factor </a:t>
            </a:r>
            <a:r>
              <a:rPr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(we will discuss GCF in a bit)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01" name="Google Shape;701;p59"/>
          <p:cNvGrpSpPr/>
          <p:nvPr/>
        </p:nvGrpSpPr>
        <p:grpSpPr>
          <a:xfrm>
            <a:off x="7086600" y="1453875"/>
            <a:ext cx="914400" cy="1231200"/>
            <a:chOff x="7086600" y="1453875"/>
            <a:chExt cx="914400" cy="1231200"/>
          </a:xfrm>
        </p:grpSpPr>
        <p:sp>
          <p:nvSpPr>
            <p:cNvPr id="702" name="Google Shape;702;p59"/>
            <p:cNvSpPr txBox="1"/>
            <p:nvPr/>
          </p:nvSpPr>
          <p:spPr>
            <a:xfrm>
              <a:off x="7086600" y="1823175"/>
              <a:ext cx="9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=</a:t>
              </a:r>
              <a:endParaRPr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3" name="Google Shape;703;p59"/>
            <p:cNvSpPr txBox="1"/>
            <p:nvPr/>
          </p:nvSpPr>
          <p:spPr>
            <a:xfrm>
              <a:off x="7086600" y="1453875"/>
              <a:ext cx="91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÷ 22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4" name="Google Shape;704;p59"/>
            <p:cNvSpPr txBox="1"/>
            <p:nvPr/>
          </p:nvSpPr>
          <p:spPr>
            <a:xfrm>
              <a:off x="7086600" y="2315775"/>
              <a:ext cx="91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÷ 22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0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710" name="Google Shape;710;p60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60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712" name="Google Shape;712;p6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3" name="Google Shape;713;p60"/>
          <p:cNvGraphicFramePr/>
          <p:nvPr/>
        </p:nvGraphicFramePr>
        <p:xfrm>
          <a:off x="228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r>
                        <a:rPr lang="en" sz="32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</a:t>
                      </a:r>
                      <a:endParaRPr sz="32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r>
                        <a:rPr lang="en" sz="32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</a:t>
                      </a:r>
                      <a:endParaRPr sz="32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4" name="Google Shape;714;p60"/>
          <p:cNvSpPr txBox="1"/>
          <p:nvPr/>
        </p:nvSpPr>
        <p:spPr>
          <a:xfrm>
            <a:off x="1143000" y="1823175"/>
            <a:ext cx="45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×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15" name="Google Shape;715;p60"/>
          <p:cNvGraphicFramePr/>
          <p:nvPr/>
        </p:nvGraphicFramePr>
        <p:xfrm>
          <a:off x="1600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6" name="Google Shape;716;p60"/>
          <p:cNvSpPr txBox="1"/>
          <p:nvPr/>
        </p:nvSpPr>
        <p:spPr>
          <a:xfrm>
            <a:off x="25146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17" name="Google Shape;717;p60"/>
          <p:cNvGraphicFramePr/>
          <p:nvPr/>
        </p:nvGraphicFramePr>
        <p:xfrm>
          <a:off x="34290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 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8" name="Google Shape;718;p60"/>
          <p:cNvSpPr txBox="1"/>
          <p:nvPr/>
        </p:nvSpPr>
        <p:spPr>
          <a:xfrm>
            <a:off x="52578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19" name="Google Shape;719;p60"/>
          <p:cNvGraphicFramePr/>
          <p:nvPr/>
        </p:nvGraphicFramePr>
        <p:xfrm>
          <a:off x="6172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0" name="Google Shape;720;p60"/>
          <p:cNvGraphicFramePr/>
          <p:nvPr/>
        </p:nvGraphicFramePr>
        <p:xfrm>
          <a:off x="80010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1" name="Google Shape;721;p60"/>
          <p:cNvSpPr txBox="1"/>
          <p:nvPr/>
        </p:nvSpPr>
        <p:spPr>
          <a:xfrm>
            <a:off x="228600" y="2877150"/>
            <a:ext cx="86868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make your life easier, you can simplify the starting fractions before multiplying.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22" name="Google Shape;722;p60"/>
          <p:cNvGrpSpPr/>
          <p:nvPr/>
        </p:nvGrpSpPr>
        <p:grpSpPr>
          <a:xfrm>
            <a:off x="7086600" y="1453875"/>
            <a:ext cx="914400" cy="1231200"/>
            <a:chOff x="7086600" y="1453875"/>
            <a:chExt cx="914400" cy="1231200"/>
          </a:xfrm>
        </p:grpSpPr>
        <p:sp>
          <p:nvSpPr>
            <p:cNvPr id="723" name="Google Shape;723;p60"/>
            <p:cNvSpPr txBox="1"/>
            <p:nvPr/>
          </p:nvSpPr>
          <p:spPr>
            <a:xfrm>
              <a:off x="7086600" y="1823175"/>
              <a:ext cx="9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=</a:t>
              </a:r>
              <a:endParaRPr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4" name="Google Shape;724;p60"/>
            <p:cNvSpPr txBox="1"/>
            <p:nvPr/>
          </p:nvSpPr>
          <p:spPr>
            <a:xfrm>
              <a:off x="7086600" y="1453875"/>
              <a:ext cx="91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÷ 2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5" name="Google Shape;725;p60"/>
            <p:cNvSpPr txBox="1"/>
            <p:nvPr/>
          </p:nvSpPr>
          <p:spPr>
            <a:xfrm>
              <a:off x="7086600" y="2315775"/>
              <a:ext cx="91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÷ 2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26" name="Google Shape;726;p60"/>
          <p:cNvSpPr txBox="1"/>
          <p:nvPr/>
        </p:nvSpPr>
        <p:spPr>
          <a:xfrm>
            <a:off x="1490425" y="321000"/>
            <a:ext cx="74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Multiplying and Dividing Fractions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732" name="Google Shape;732;p6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734" name="Google Shape;734;p6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5" name="Google Shape;735;p61"/>
          <p:cNvGraphicFramePr/>
          <p:nvPr/>
        </p:nvGraphicFramePr>
        <p:xfrm>
          <a:off x="228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r>
                        <a:rPr lang="en" sz="32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</a:t>
                      </a:r>
                      <a:endParaRPr sz="32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r>
                        <a:rPr lang="en" sz="32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</a:t>
                      </a:r>
                      <a:endParaRPr sz="32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6" name="Google Shape;736;p61"/>
          <p:cNvSpPr txBox="1"/>
          <p:nvPr/>
        </p:nvSpPr>
        <p:spPr>
          <a:xfrm>
            <a:off x="1143000" y="1823175"/>
            <a:ext cx="45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×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37" name="Google Shape;737;p61"/>
          <p:cNvGraphicFramePr/>
          <p:nvPr/>
        </p:nvGraphicFramePr>
        <p:xfrm>
          <a:off x="1600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-25000"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r>
                        <a:rPr lang="en" sz="32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32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8" name="Google Shape;738;p61"/>
          <p:cNvSpPr txBox="1"/>
          <p:nvPr/>
        </p:nvSpPr>
        <p:spPr>
          <a:xfrm>
            <a:off x="25146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39" name="Google Shape;739;p61"/>
          <p:cNvGraphicFramePr/>
          <p:nvPr/>
        </p:nvGraphicFramePr>
        <p:xfrm>
          <a:off x="34290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1828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</a:t>
                      </a: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 </a:t>
                      </a:r>
                      <a:r>
                        <a:rPr lang="en" sz="320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× 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0" name="Google Shape;740;p61"/>
          <p:cNvSpPr txBox="1"/>
          <p:nvPr/>
        </p:nvSpPr>
        <p:spPr>
          <a:xfrm>
            <a:off x="5257800" y="182317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41" name="Google Shape;741;p61"/>
          <p:cNvGraphicFramePr/>
          <p:nvPr/>
        </p:nvGraphicFramePr>
        <p:xfrm>
          <a:off x="61722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2" name="Google Shape;742;p61"/>
          <p:cNvSpPr txBox="1"/>
          <p:nvPr/>
        </p:nvSpPr>
        <p:spPr>
          <a:xfrm>
            <a:off x="228600" y="2877150"/>
            <a:ext cx="8686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Because of the commutative property, you can also simplify across (numerator of frac. 1 with denominator of frac. 2). If you do this properly, you won’t need to simplify at the end.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3" name="Google Shape;743;p61"/>
          <p:cNvSpPr txBox="1"/>
          <p:nvPr/>
        </p:nvSpPr>
        <p:spPr>
          <a:xfrm>
            <a:off x="1490425" y="321000"/>
            <a:ext cx="74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Multiplying and Dividing Fractions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2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749" name="Google Shape;749;p6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6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751" name="Google Shape;751;p6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62"/>
          <p:cNvSpPr txBox="1"/>
          <p:nvPr/>
        </p:nvSpPr>
        <p:spPr>
          <a:xfrm>
            <a:off x="3657600" y="1490400"/>
            <a:ext cx="5257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Division is the inverse (opposite) of multiplication, so when dividing by a fraction,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53" name="Google Shape;753;p62"/>
          <p:cNvGraphicFramePr/>
          <p:nvPr/>
        </p:nvGraphicFramePr>
        <p:xfrm>
          <a:off x="228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4" name="Google Shape;754;p62"/>
          <p:cNvSpPr txBox="1"/>
          <p:nvPr/>
        </p:nvSpPr>
        <p:spPr>
          <a:xfrm>
            <a:off x="1143000" y="1823175"/>
            <a:ext cx="137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÷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55" name="Google Shape;755;p62"/>
          <p:cNvGraphicFramePr/>
          <p:nvPr/>
        </p:nvGraphicFramePr>
        <p:xfrm>
          <a:off x="251460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6" name="Google Shape;756;p62"/>
          <p:cNvSpPr txBox="1"/>
          <p:nvPr/>
        </p:nvSpPr>
        <p:spPr>
          <a:xfrm>
            <a:off x="228600" y="2648550"/>
            <a:ext cx="9144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Keep</a:t>
            </a:r>
            <a:endParaRPr b="1"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7" name="Google Shape;757;p62"/>
          <p:cNvSpPr txBox="1"/>
          <p:nvPr/>
        </p:nvSpPr>
        <p:spPr>
          <a:xfrm>
            <a:off x="2514600" y="2648550"/>
            <a:ext cx="9144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Flip</a:t>
            </a:r>
            <a:endParaRPr b="1"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58" name="Google Shape;758;p62"/>
          <p:cNvGraphicFramePr/>
          <p:nvPr/>
        </p:nvGraphicFramePr>
        <p:xfrm>
          <a:off x="228600" y="30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59" name="Google Shape;759;p62"/>
          <p:cNvGrpSpPr/>
          <p:nvPr/>
        </p:nvGrpSpPr>
        <p:grpSpPr>
          <a:xfrm>
            <a:off x="1143000" y="2648550"/>
            <a:ext cx="1371600" cy="1194675"/>
            <a:chOff x="1143000" y="2648550"/>
            <a:chExt cx="1371600" cy="1194675"/>
          </a:xfrm>
        </p:grpSpPr>
        <p:sp>
          <p:nvSpPr>
            <p:cNvPr id="760" name="Google Shape;760;p62"/>
            <p:cNvSpPr txBox="1"/>
            <p:nvPr/>
          </p:nvSpPr>
          <p:spPr>
            <a:xfrm>
              <a:off x="1143000" y="2648550"/>
              <a:ext cx="1371600" cy="369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Change</a:t>
              </a:r>
              <a:endParaRPr b="1" i="1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1" name="Google Shape;761;p62"/>
            <p:cNvSpPr txBox="1"/>
            <p:nvPr/>
          </p:nvSpPr>
          <p:spPr>
            <a:xfrm>
              <a:off x="1143000" y="3350625"/>
              <a:ext cx="1371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×</a:t>
              </a:r>
              <a:endParaRPr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aphicFrame>
        <p:nvGraphicFramePr>
          <p:cNvPr id="762" name="Google Shape;762;p62"/>
          <p:cNvGraphicFramePr/>
          <p:nvPr/>
        </p:nvGraphicFramePr>
        <p:xfrm>
          <a:off x="2514600" y="30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3" name="Google Shape;763;p62"/>
          <p:cNvGraphicFramePr/>
          <p:nvPr/>
        </p:nvGraphicFramePr>
        <p:xfrm>
          <a:off x="4343400" y="30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4" name="Google Shape;764;p62"/>
          <p:cNvGraphicFramePr/>
          <p:nvPr/>
        </p:nvGraphicFramePr>
        <p:xfrm>
          <a:off x="5715000" y="30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65" name="Google Shape;765;p62"/>
          <p:cNvGrpSpPr/>
          <p:nvPr/>
        </p:nvGrpSpPr>
        <p:grpSpPr>
          <a:xfrm>
            <a:off x="3429000" y="3350625"/>
            <a:ext cx="2286000" cy="492600"/>
            <a:chOff x="3429000" y="3350625"/>
            <a:chExt cx="2286000" cy="492600"/>
          </a:xfrm>
        </p:grpSpPr>
        <p:sp>
          <p:nvSpPr>
            <p:cNvPr id="766" name="Google Shape;766;p62"/>
            <p:cNvSpPr txBox="1"/>
            <p:nvPr/>
          </p:nvSpPr>
          <p:spPr>
            <a:xfrm>
              <a:off x="3429000" y="3350625"/>
              <a:ext cx="9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=</a:t>
              </a:r>
              <a:endParaRPr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7" name="Google Shape;767;p62"/>
            <p:cNvSpPr txBox="1"/>
            <p:nvPr/>
          </p:nvSpPr>
          <p:spPr>
            <a:xfrm>
              <a:off x="5257800" y="3350625"/>
              <a:ext cx="45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×</a:t>
              </a:r>
              <a:endParaRPr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68" name="Google Shape;768;p62"/>
          <p:cNvSpPr txBox="1"/>
          <p:nvPr/>
        </p:nvSpPr>
        <p:spPr>
          <a:xfrm>
            <a:off x="6629400" y="3350625"/>
            <a:ext cx="91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=</a:t>
            </a:r>
            <a:endParaRPr sz="3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69" name="Google Shape;769;p62"/>
          <p:cNvGraphicFramePr/>
          <p:nvPr/>
        </p:nvGraphicFramePr>
        <p:xfrm>
          <a:off x="7543800" y="301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</a:t>
                      </a:r>
                      <a:endParaRPr sz="32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0" name="Google Shape;770;p62"/>
          <p:cNvSpPr txBox="1"/>
          <p:nvPr/>
        </p:nvSpPr>
        <p:spPr>
          <a:xfrm>
            <a:off x="1490425" y="321000"/>
            <a:ext cx="742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Multiplying and Dividing Fractions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3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776" name="Google Shape;776;p6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6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778" name="Google Shape;778;p6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6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Factors and Multiples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780" name="Google Shape;780;p63"/>
          <p:cNvGrpSpPr/>
          <p:nvPr/>
        </p:nvGrpSpPr>
        <p:grpSpPr>
          <a:xfrm>
            <a:off x="228600" y="1490400"/>
            <a:ext cx="8686800" cy="1108200"/>
            <a:chOff x="228600" y="1490400"/>
            <a:chExt cx="8686800" cy="1108200"/>
          </a:xfrm>
        </p:grpSpPr>
        <p:sp>
          <p:nvSpPr>
            <p:cNvPr id="781" name="Google Shape;781;p63"/>
            <p:cNvSpPr txBox="1"/>
            <p:nvPr/>
          </p:nvSpPr>
          <p:spPr>
            <a:xfrm>
              <a:off x="228600" y="1490400"/>
              <a:ext cx="5486400" cy="11082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 </a:t>
              </a: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factor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is a number that multiplies with other number(s) to give the </a:t>
              </a:r>
              <a:r>
                <a:rPr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original number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.</a:t>
              </a:r>
              <a:endParaRPr i="1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2" name="Google Shape;782;p63"/>
            <p:cNvSpPr txBox="1"/>
            <p:nvPr/>
          </p:nvSpPr>
          <p:spPr>
            <a:xfrm>
              <a:off x="6172200" y="1490400"/>
              <a:ext cx="2743200" cy="3693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× 3 × 5 = </a:t>
              </a:r>
              <a:r>
                <a:rPr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30</a:t>
              </a:r>
              <a:endParaRPr i="1" sz="24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83" name="Google Shape;783;p63"/>
          <p:cNvGrpSpPr/>
          <p:nvPr/>
        </p:nvGrpSpPr>
        <p:grpSpPr>
          <a:xfrm>
            <a:off x="228600" y="2827200"/>
            <a:ext cx="8686800" cy="1108200"/>
            <a:chOff x="228600" y="2827200"/>
            <a:chExt cx="8686800" cy="1108200"/>
          </a:xfrm>
        </p:grpSpPr>
        <p:sp>
          <p:nvSpPr>
            <p:cNvPr id="784" name="Google Shape;784;p63"/>
            <p:cNvSpPr txBox="1"/>
            <p:nvPr/>
          </p:nvSpPr>
          <p:spPr>
            <a:xfrm>
              <a:off x="228600" y="2827200"/>
              <a:ext cx="5486400" cy="11082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A </a:t>
              </a: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multiple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is a number that is divisible by the </a:t>
              </a:r>
              <a:r>
                <a:rPr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original number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i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(</a:t>
              </a:r>
              <a:r>
                <a:rPr i="1"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original</a:t>
              </a:r>
              <a:r>
                <a:rPr i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× integer = </a:t>
              </a:r>
              <a:r>
                <a:rPr b="1" i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multiple</a:t>
              </a:r>
              <a:r>
                <a:rPr i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)</a:t>
              </a:r>
              <a:endParaRPr i="1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5" name="Google Shape;785;p63"/>
            <p:cNvSpPr txBox="1"/>
            <p:nvPr/>
          </p:nvSpPr>
          <p:spPr>
            <a:xfrm>
              <a:off x="6172200" y="2827200"/>
              <a:ext cx="2743200" cy="738900"/>
            </a:xfrm>
            <a:prstGeom prst="rect">
              <a:avLst/>
            </a:prstGeom>
            <a:noFill/>
            <a:ln>
              <a:noFill/>
            </a:ln>
            <a:effectLst>
              <a:outerShdw blurRad="71438" rotWithShape="0" algn="bl">
                <a:srgbClr val="000000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12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÷ </a:t>
              </a:r>
              <a:r>
                <a:rPr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= 2</a:t>
              </a:r>
              <a:endParaRPr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u="sng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  <a:r>
                <a:rPr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 × 2 = </a:t>
              </a:r>
              <a:r>
                <a:rPr b="1" lang="en" sz="2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12</a:t>
              </a:r>
              <a:endParaRPr b="1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4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791" name="Google Shape;791;p6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6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793" name="Google Shape;793;p6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4"/>
          <p:cNvSpPr txBox="1"/>
          <p:nvPr/>
        </p:nvSpPr>
        <p:spPr>
          <a:xfrm>
            <a:off x="228600" y="1490400"/>
            <a:ext cx="41148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 quickly find the factors of a number, use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prime factorization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 Using short division, keep dividing the number by prime numbers (numbers whose factors are 1 and itself).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795" name="Google Shape;795;p64"/>
          <p:cNvGraphicFramePr/>
          <p:nvPr/>
        </p:nvGraphicFramePr>
        <p:xfrm>
          <a:off x="4800650" y="149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822950"/>
                <a:gridCol w="822950"/>
                <a:gridCol w="822950"/>
                <a:gridCol w="822950"/>
                <a:gridCol w="822950"/>
              </a:tblGrid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6" name="Google Shape;796;p64"/>
          <p:cNvSpPr txBox="1"/>
          <p:nvPr/>
        </p:nvSpPr>
        <p:spPr>
          <a:xfrm>
            <a:off x="4800625" y="3836975"/>
            <a:ext cx="4114800" cy="246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4200 = </a:t>
            </a: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 × 2 × 2 × 3 × 5 × 5 × 7</a:t>
            </a:r>
            <a:endParaRPr b="1" i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7" name="Google Shape;797;p6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Factors and Multiples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5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803" name="Google Shape;803;p65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5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805" name="Google Shape;805;p65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65"/>
          <p:cNvSpPr txBox="1"/>
          <p:nvPr/>
        </p:nvSpPr>
        <p:spPr>
          <a:xfrm>
            <a:off x="228600" y="1490400"/>
            <a:ext cx="8686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greatest common factor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the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largest factor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shared by two numbers. To find the GCF, use all the factors that both numbers have.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807" name="Google Shape;807;p65"/>
          <p:cNvGraphicFramePr/>
          <p:nvPr/>
        </p:nvGraphicFramePr>
        <p:xfrm>
          <a:off x="228600" y="282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  <a:gridCol w="914400"/>
                <a:gridCol w="914400"/>
              </a:tblGrid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8" name="Google Shape;808;p65"/>
          <p:cNvSpPr txBox="1"/>
          <p:nvPr/>
        </p:nvSpPr>
        <p:spPr>
          <a:xfrm>
            <a:off x="6172200" y="2827200"/>
            <a:ext cx="27432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36 =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3</a:t>
            </a:r>
            <a:endParaRPr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48 =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2 × 2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sz="1600" u="sng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GCF =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= 12</a:t>
            </a:r>
            <a:endParaRPr b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809" name="Google Shape;809;p65"/>
          <p:cNvGraphicFramePr/>
          <p:nvPr/>
        </p:nvGraphicFramePr>
        <p:xfrm>
          <a:off x="3200400" y="282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  <a:gridCol w="914400"/>
                <a:gridCol w="914400"/>
              </a:tblGrid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0" name="Google Shape;810;p65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Factors and Multiples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8B5D3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Expectations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you should do…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What I’ll do</a:t>
            </a:r>
            <a:endParaRPr b="1"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6" name="Google Shape;206;p21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352775" y="2088300"/>
            <a:ext cx="39906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Please keep your camera on and mute your mic if you’re not speaking!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Make sure to help you address any technical problems by chat or email!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6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816" name="Google Shape;816;p66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66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818" name="Google Shape;818;p66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6"/>
          <p:cNvSpPr txBox="1"/>
          <p:nvPr/>
        </p:nvSpPr>
        <p:spPr>
          <a:xfrm>
            <a:off x="228600" y="1490400"/>
            <a:ext cx="8686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lowest common multiple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is the lowest multiple shared by two numbers. To find the LCM, multiply one number by whatever factors from the other number it is missing.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820" name="Google Shape;820;p66"/>
          <p:cNvGraphicFramePr/>
          <p:nvPr/>
        </p:nvGraphicFramePr>
        <p:xfrm>
          <a:off x="228600" y="282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  <a:gridCol w="914400"/>
                <a:gridCol w="914400"/>
              </a:tblGrid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1" name="Google Shape;821;p66"/>
          <p:cNvSpPr txBox="1"/>
          <p:nvPr/>
        </p:nvSpPr>
        <p:spPr>
          <a:xfrm>
            <a:off x="6172200" y="2827200"/>
            <a:ext cx="2743200" cy="738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36 =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48 =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lang="en" sz="1600" strike="sng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lang="en" sz="1600" strike="sng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× </a:t>
            </a:r>
            <a:r>
              <a:rPr b="1" lang="en" sz="1600" u="sng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1600" u="sng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LCM = 48 × 3 = 144</a:t>
            </a:r>
            <a:endParaRPr b="1" sz="1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822" name="Google Shape;822;p66"/>
          <p:cNvGraphicFramePr/>
          <p:nvPr/>
        </p:nvGraphicFramePr>
        <p:xfrm>
          <a:off x="3200400" y="282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{B556E224-35F3-4AE5-A446-65859BECF0BE}</a:tableStyleId>
              </a:tblPr>
              <a:tblGrid>
                <a:gridCol w="914400"/>
                <a:gridCol w="914400"/>
                <a:gridCol w="914400"/>
              </a:tblGrid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strike="sngStrik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 strike="sngStrike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</a:t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 u="sng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b="1" sz="1600" u="sng">
                        <a:solidFill>
                          <a:srgbClr val="FFFFF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3" name="Google Shape;823;p66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Factors and Multiples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5D3A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7"/>
          <p:cNvSpPr/>
          <p:nvPr/>
        </p:nvSpPr>
        <p:spPr>
          <a:xfrm>
            <a:off x="-1963258" y="4229100"/>
            <a:ext cx="1110727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+ − × ÷ ¼ 9.41 + × ⅖ − ÷ 3.14</a:t>
            </a:r>
          </a:p>
        </p:txBody>
      </p:sp>
      <p:sp>
        <p:nvSpPr>
          <p:cNvPr id="829" name="Google Shape;829;p67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67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831" name="Google Shape;831;p67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67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Exponents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3" name="Google Shape;833;p67"/>
          <p:cNvSpPr txBox="1"/>
          <p:nvPr/>
        </p:nvSpPr>
        <p:spPr>
          <a:xfrm>
            <a:off x="228600" y="1490400"/>
            <a:ext cx="4572000" cy="25860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Exponents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are repeated multiplication. When evaluating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expressions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using the order of operations (PEMDAS), the E is exponents (evaluate after parentheses, before multiplication/division).</a:t>
            </a:r>
            <a:endParaRPr i="1"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4" name="Google Shape;834;p67"/>
          <p:cNvSpPr txBox="1"/>
          <p:nvPr/>
        </p:nvSpPr>
        <p:spPr>
          <a:xfrm>
            <a:off x="5249575" y="1490400"/>
            <a:ext cx="36657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aseline="30000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÷ 2 × (11 − 7)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aseline="30000"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÷ 2 × 4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64 ÷ 2 × 4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32 × 4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128</a:t>
            </a:r>
            <a:endParaRPr sz="2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8"/>
          <p:cNvSpPr/>
          <p:nvPr/>
        </p:nvSpPr>
        <p:spPr>
          <a:xfrm>
            <a:off x="-228600" y="518400"/>
            <a:ext cx="9601200" cy="1477800"/>
          </a:xfrm>
          <a:prstGeom prst="rect">
            <a:avLst/>
          </a:prstGeom>
          <a:solidFill>
            <a:srgbClr val="8B5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8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sz="9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41" name="Google Shape;841;p68"/>
          <p:cNvSpPr/>
          <p:nvPr/>
        </p:nvSpPr>
        <p:spPr>
          <a:xfrm>
            <a:off x="-228600" y="3118800"/>
            <a:ext cx="9601200" cy="1477800"/>
          </a:xfrm>
          <a:prstGeom prst="rect">
            <a:avLst/>
          </a:prstGeom>
          <a:noFill/>
          <a:ln cap="flat" cmpd="sng" w="152400">
            <a:solidFill>
              <a:srgbClr val="8B5D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68"/>
          <p:cNvSpPr/>
          <p:nvPr/>
        </p:nvSpPr>
        <p:spPr>
          <a:xfrm>
            <a:off x="6857990" y="2829002"/>
            <a:ext cx="2057400" cy="20574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Leckerli One"/>
              <a:ea typeface="Leckerli One"/>
              <a:cs typeface="Leckerli One"/>
              <a:sym typeface="Leckerli One"/>
            </a:endParaRPr>
          </a:p>
        </p:txBody>
      </p:sp>
      <p:pic>
        <p:nvPicPr>
          <p:cNvPr id="843" name="Google Shape;843;p68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990" y="2829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68"/>
          <p:cNvSpPr txBox="1"/>
          <p:nvPr/>
        </p:nvSpPr>
        <p:spPr>
          <a:xfrm>
            <a:off x="228600" y="348825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Sources: 2022 Week 1, 2022 Week 2, Chicago Manual of Style, Nadine Ebri, etc.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45" name="Google Shape;845;p68"/>
          <p:cNvSpPr txBox="1"/>
          <p:nvPr/>
        </p:nvSpPr>
        <p:spPr>
          <a:xfrm>
            <a:off x="2514600" y="518400"/>
            <a:ext cx="6400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coming! Questions?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8B5D3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Expectations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you should do…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I’ll do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9" name="Google Shape;219;p22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375975" y="2088300"/>
            <a:ext cx="3967500" cy="18471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 on time to class! If you know you’ll miss class, please let us know beforehand through email </a:t>
            </a:r>
            <a:r>
              <a:rPr lang="en" sz="2400" u="sng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at least a day beforehand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4800600" y="208830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Send out reminders the day before and an hour before the lesson starts!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8B5D3A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Expectations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228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you should do…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4800600" y="1490400"/>
            <a:ext cx="41148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What I’ll do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2" name="Google Shape;232;p2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364525" y="2088300"/>
            <a:ext cx="39789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Be prepared and ready– and try to finish all your homework!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4800600" y="20883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Assign reasonable amounts of homework and give ample time for you to work on it. Note: it’s optional!</a:t>
            </a:r>
            <a:endParaRPr i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8B5D3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0" y="228600"/>
            <a:ext cx="9144000" cy="738900"/>
          </a:xfrm>
          <a:prstGeom prst="rect">
            <a:avLst/>
          </a:prstGeom>
          <a:solidFill>
            <a:srgbClr val="C6D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>
            <a:off x="228590" y="228602"/>
            <a:ext cx="1033200" cy="1033200"/>
          </a:xfrm>
          <a:prstGeom prst="ellipse">
            <a:avLst/>
          </a:prstGeom>
          <a:solidFill>
            <a:srgbClr val="C6DED9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18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490400" y="228600"/>
            <a:ext cx="74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Schedule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637050" y="1370213"/>
            <a:ext cx="7869900" cy="3693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Stuy Prep has a unique lesson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structure.</a:t>
            </a:r>
            <a:endParaRPr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4" name="Google Shape;244;p24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28600"/>
            <a:ext cx="1033200" cy="10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637050" y="1806738"/>
            <a:ext cx="7869900" cy="22164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Each class is 1 hr 30 min, consisting of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two 40-min Zoom sessions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with a </a:t>
            </a:r>
            <a:r>
              <a:rPr i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10-min break</a:t>
            </a:r>
            <a:r>
              <a:rPr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. The 1st meeting will be led by me. In the 2nd meeting, we'll open breakout rooms to go over practice problems in small groups. </a:t>
            </a:r>
            <a:r>
              <a:rPr b="1" lang="en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Remember to come back after the break through the same Zoom link!</a:t>
            </a:r>
            <a:endParaRPr b="1" sz="2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-1522208" y="4131550"/>
            <a:ext cx="11479688" cy="10119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C6DED9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₊✩‧₊˚౨ৎ˚₊✩‧₊ ✮ ⋆ ˚｡⋆｡°✩⋆˚˖°</a:t>
            </a:r>
          </a:p>
        </p:txBody>
      </p:sp>
      <p:pic>
        <p:nvPicPr>
          <p:cNvPr descr="a bald man with a black eye is smiling with the words `` okay let get this week started already '' written below him . (Provided by Tenor)" id="247" name="Google Shape;2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213" y="1104950"/>
            <a:ext cx="5471578" cy="2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ED9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-3465308" y="422910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8B5D3A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253" name="Google Shape;253;p25"/>
          <p:cNvSpPr/>
          <p:nvPr/>
        </p:nvSpPr>
        <p:spPr>
          <a:xfrm>
            <a:off x="-8" y="0"/>
            <a:ext cx="12609308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8B5D3A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DM Sans"/>
              </a:rPr>
              <a:t>, — … ( - ) , … - — ( ) , ( — - … )</a:t>
            </a:r>
          </a:p>
        </p:txBody>
      </p:sp>
      <p:sp>
        <p:nvSpPr>
          <p:cNvPr id="254" name="Google Shape;254;p25"/>
          <p:cNvSpPr/>
          <p:nvPr/>
        </p:nvSpPr>
        <p:spPr>
          <a:xfrm>
            <a:off x="0" y="1547100"/>
            <a:ext cx="9144000" cy="738900"/>
          </a:xfrm>
          <a:prstGeom prst="rect">
            <a:avLst/>
          </a:prstGeom>
          <a:solidFill>
            <a:srgbClr val="8B5D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228590" y="228602"/>
            <a:ext cx="2057400" cy="2057400"/>
          </a:xfrm>
          <a:prstGeom prst="ellipse">
            <a:avLst/>
          </a:prstGeom>
          <a:solidFill>
            <a:srgbClr val="8B5D3A"/>
          </a:solidFill>
          <a:ln cap="flat" cmpd="sng" w="152400">
            <a:solidFill>
              <a:srgbClr val="C6D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Spring</a:t>
            </a:r>
            <a:endParaRPr sz="3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sz="9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2514600" y="1547100"/>
            <a:ext cx="640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Punctuation</a:t>
            </a:r>
            <a:endParaRPr sz="4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2514600" y="1011000"/>
            <a:ext cx="64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DM Sans"/>
                <a:ea typeface="DM Sans"/>
                <a:cs typeface="DM Sans"/>
                <a:sym typeface="DM Sans"/>
              </a:rPr>
              <a:t>English Language Arts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228600" y="2514600"/>
            <a:ext cx="4114800" cy="14778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Aim: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Recognize and understand the function of each type of punctuation and when to use them.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4800600" y="2518650"/>
            <a:ext cx="4114800" cy="11082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>
              <a:srgbClr val="FFFFF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Do Now</a:t>
            </a: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What are some types of punctuation that you know?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